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66" r:id="rId4"/>
    <p:sldId id="267" r:id="rId5"/>
    <p:sldId id="268" r:id="rId6"/>
    <p:sldId id="269" r:id="rId7"/>
    <p:sldId id="258" r:id="rId8"/>
    <p:sldId id="271" r:id="rId9"/>
    <p:sldId id="272" r:id="rId10"/>
    <p:sldId id="262" r:id="rId11"/>
    <p:sldId id="265" r:id="rId12"/>
  </p:sldIdLst>
  <p:sldSz cx="14630400" cy="8229600"/>
  <p:notesSz cx="8229600" cy="14630400"/>
  <p:embeddedFontLst>
    <p:embeddedFont>
      <p:font typeface="Nunito Semi Bold" panose="02020500000000000000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T Sans" panose="02020500000000000000" charset="0"/>
      <p:regular r:id="rId19"/>
    </p:embeddedFont>
    <p:embeddedFont>
      <p:font typeface="Segoe UI Emoji" panose="020B0502040204020203" pitchFamily="34" charset="0"/>
      <p:regular r:id="rId20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6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10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1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93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25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88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47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67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7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learn.tw/sysh29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870" y="-284322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3414" y="2471617"/>
            <a:ext cx="7208520" cy="1358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zh-TW" alt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西苑高中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自主學習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鉑特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線上平台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837724" y="3531870"/>
            <a:ext cx="6157436" cy="800100"/>
          </a:xfrm>
          <a:prstGeom prst="roundRect">
            <a:avLst>
              <a:gd name="adj" fmla="val 63861"/>
            </a:avLst>
          </a:prstGeom>
          <a:solidFill>
            <a:srgbClr val="CFD6FC"/>
          </a:solidFill>
          <a:ln/>
        </p:spPr>
      </p:sp>
      <p:sp>
        <p:nvSpPr>
          <p:cNvPr id="6" name="Text 3"/>
          <p:cNvSpPr/>
          <p:nvPr/>
        </p:nvSpPr>
        <p:spPr>
          <a:xfrm>
            <a:off x="981313" y="3966210"/>
            <a:ext cx="3042047" cy="507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zh-TW" altLang="en-US" sz="54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系統</a:t>
            </a:r>
            <a:r>
              <a:rPr lang="en-US" sz="54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操作簡易說明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81150" y="1061085"/>
            <a:ext cx="5619750" cy="519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自主學習歷程 — 學習成果報告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50" y="2281118"/>
            <a:ext cx="7303413" cy="4381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22951" y="1906072"/>
            <a:ext cx="2077522" cy="259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上傳說明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9322951" y="2296001"/>
            <a:ext cx="3733800" cy="490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學期末填寫計畫執行成果摘要與收獲反思，並上傳成果檔案。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9322951" y="2933224"/>
            <a:ext cx="3733800" cy="1018937"/>
          </a:xfrm>
          <a:prstGeom prst="roundRect">
            <a:avLst>
              <a:gd name="adj" fmla="val 25997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514761" y="3125033"/>
            <a:ext cx="2077522" cy="259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PDF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514761" y="3514963"/>
            <a:ext cx="3350181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成果簡報轉PDF上傳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9322951" y="4082415"/>
            <a:ext cx="3733800" cy="1018937"/>
          </a:xfrm>
          <a:prstGeom prst="roundRect">
            <a:avLst>
              <a:gd name="adj" fmla="val 25997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514761" y="4274225"/>
            <a:ext cx="2077522" cy="259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MP4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514761" y="4664154"/>
            <a:ext cx="3350181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影片成果檔案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9322951" y="5231606"/>
            <a:ext cx="3733800" cy="1018937"/>
          </a:xfrm>
          <a:prstGeom prst="roundRect">
            <a:avLst>
              <a:gd name="adj" fmla="val 25997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514761" y="5423416"/>
            <a:ext cx="2077522" cy="259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URL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514761" y="5813346"/>
            <a:ext cx="3350181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外部連結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9322951" y="6396990"/>
            <a:ext cx="3733800" cy="625078"/>
          </a:xfrm>
          <a:prstGeom prst="roundRect">
            <a:avLst>
              <a:gd name="adj" fmla="val 42377"/>
            </a:avLst>
          </a:prstGeom>
          <a:solidFill>
            <a:srgbClr val="B7C2FB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9521" y="6653570"/>
            <a:ext cx="220623" cy="17657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9896713" y="6571298"/>
            <a:ext cx="2983468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建議將簡報轉為 PDF 後再上傳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7919" y="717828"/>
            <a:ext cx="4850844" cy="606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操作重點總整理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207919" y="1590318"/>
            <a:ext cx="206097" cy="257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07919" y="1917740"/>
            <a:ext cx="7700963" cy="22860"/>
          </a:xfrm>
          <a:prstGeom prst="rect">
            <a:avLst/>
          </a:prstGeom>
          <a:solidFill>
            <a:srgbClr val="2D4DF2"/>
          </a:solidFill>
          <a:ln/>
        </p:spPr>
      </p:sp>
      <p:sp>
        <p:nvSpPr>
          <p:cNvPr id="6" name="Text 3"/>
          <p:cNvSpPr/>
          <p:nvPr/>
        </p:nvSpPr>
        <p:spPr>
          <a:xfrm>
            <a:off x="6207919" y="2066449"/>
            <a:ext cx="2425422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登入平台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207919" y="2476024"/>
            <a:ext cx="7700963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帳號＝密碼＝學號，選擇學生身分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207919" y="3115032"/>
            <a:ext cx="206097" cy="257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07919" y="3442454"/>
            <a:ext cx="7700963" cy="22860"/>
          </a:xfrm>
          <a:prstGeom prst="rect">
            <a:avLst/>
          </a:prstGeom>
          <a:solidFill>
            <a:srgbClr val="018CE1"/>
          </a:solidFill>
          <a:ln/>
        </p:spPr>
      </p:sp>
      <p:sp>
        <p:nvSpPr>
          <p:cNvPr id="10" name="Text 7"/>
          <p:cNvSpPr/>
          <p:nvPr/>
        </p:nvSpPr>
        <p:spPr>
          <a:xfrm>
            <a:off x="6207919" y="3591163"/>
            <a:ext cx="2425422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填寫計畫申請書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6207919" y="4000738"/>
            <a:ext cx="7700963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完成必填欄位後儲存，建立18週各節規劃並完成電子簽章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207919" y="4639747"/>
            <a:ext cx="206097" cy="257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03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07919" y="4967168"/>
            <a:ext cx="7700963" cy="22860"/>
          </a:xfrm>
          <a:prstGeom prst="rect">
            <a:avLst/>
          </a:prstGeom>
          <a:solidFill>
            <a:srgbClr val="DA33BF"/>
          </a:solidFill>
          <a:ln/>
        </p:spPr>
      </p:sp>
      <p:sp>
        <p:nvSpPr>
          <p:cNvPr id="14" name="Text 11"/>
          <p:cNvSpPr/>
          <p:nvPr/>
        </p:nvSpPr>
        <p:spPr>
          <a:xfrm>
            <a:off x="6207919" y="5115878"/>
            <a:ext cx="2425422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逐週記錄歷程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207919" y="5525453"/>
            <a:ext cx="7700963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填寫心得省思與自我檢核，共18節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207919" y="6164461"/>
            <a:ext cx="206097" cy="257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04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07919" y="6491883"/>
            <a:ext cx="7700963" cy="22860"/>
          </a:xfrm>
          <a:prstGeom prst="rect">
            <a:avLst/>
          </a:prstGeom>
          <a:solidFill>
            <a:srgbClr val="2D4DF2"/>
          </a:solidFill>
          <a:ln/>
        </p:spPr>
      </p:sp>
      <p:sp>
        <p:nvSpPr>
          <p:cNvPr id="18" name="Text 15"/>
          <p:cNvSpPr/>
          <p:nvPr/>
        </p:nvSpPr>
        <p:spPr>
          <a:xfrm>
            <a:off x="6207919" y="6640592"/>
            <a:ext cx="2425422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上傳成果報告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207919" y="7050167"/>
            <a:ext cx="7700963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學期末上傳PDF/MP4或外部連結，等待教師實核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492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平台登入方式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(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學生端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)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6952315" y="2054195"/>
            <a:ext cx="7503614" cy="5816509"/>
          </a:xfrm>
          <a:prstGeom prst="roundRect">
            <a:avLst>
              <a:gd name="adj" fmla="val 23719"/>
            </a:avLst>
          </a:prstGeom>
          <a:solidFill>
            <a:srgbClr val="F3F3FF">
              <a:alpha val="75000"/>
            </a:srgbClr>
          </a:solidFill>
          <a:ln w="30480">
            <a:solidFill>
              <a:srgbClr val="2D4DF2"/>
            </a:solidFill>
            <a:prstDash val="solid"/>
          </a:ln>
        </p:spPr>
      </p:sp>
      <p:pic>
        <p:nvPicPr>
          <p:cNvPr id="13" name="圖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482116" y="2160984"/>
            <a:ext cx="5793788" cy="5709721"/>
          </a:xfrm>
          <a:prstGeom prst="rect">
            <a:avLst/>
          </a:prstGeom>
        </p:spPr>
      </p:pic>
      <p:sp>
        <p:nvSpPr>
          <p:cNvPr id="14" name="甜甜圈 13"/>
          <p:cNvSpPr/>
          <p:nvPr/>
        </p:nvSpPr>
        <p:spPr>
          <a:xfrm>
            <a:off x="1266023" y="3502421"/>
            <a:ext cx="1416368" cy="735529"/>
          </a:xfrm>
          <a:prstGeom prst="donut">
            <a:avLst>
              <a:gd name="adj" fmla="val 10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115639" y="2658199"/>
            <a:ext cx="7176965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zh-TW" altLang="en-US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請登入網頁</a:t>
            </a:r>
            <a:endParaRPr lang="en-US" altLang="zh-TW" sz="4800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zh-TW" altLang="en-US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自主學習平台</a:t>
            </a:r>
          </a:p>
          <a:p>
            <a:pPr>
              <a:spcAft>
                <a:spcPts val="0"/>
              </a:spcAft>
            </a:pP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altLang="zh-TW" sz="4800" kern="1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slearn.tw</a:t>
            </a: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en-US" altLang="zh-TW" sz="4800" kern="1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sysh299</a:t>
            </a:r>
            <a:endParaRPr lang="en-US" altLang="zh-TW" sz="4800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選擇</a:t>
            </a:r>
            <a:r>
              <a:rPr lang="zh-TW" altLang="zh-TW" sz="4800" kern="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學生</a:t>
            </a:r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身分</a:t>
            </a:r>
            <a:endParaRPr lang="en-US" altLang="zh-TW" sz="4800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4800" kern="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TW" sz="4800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登入帳號</a:t>
            </a: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=</a:t>
            </a:r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密碼</a:t>
            </a:r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=</a:t>
            </a:r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學號</a:t>
            </a:r>
            <a:endParaRPr lang="en-US" altLang="zh-TW" sz="4800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zh-TW" altLang="zh-TW" sz="4800" dirty="0"/>
              <a:t>請</a:t>
            </a:r>
            <a:r>
              <a:rPr lang="zh-TW" altLang="zh-TW" sz="4800" dirty="0" smtClean="0"/>
              <a:t>選</a:t>
            </a:r>
            <a:r>
              <a:rPr lang="zh-TW" altLang="en-US" sz="4800" dirty="0" smtClean="0"/>
              <a:t>對應學期</a:t>
            </a:r>
            <a:endParaRPr lang="zh-TW" altLang="zh-TW" sz="4800" dirty="0"/>
          </a:p>
          <a:p>
            <a:endParaRPr lang="zh-TW" altLang="zh-TW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63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/>
          <p:cNvSpPr/>
          <p:nvPr/>
        </p:nvSpPr>
        <p:spPr>
          <a:xfrm>
            <a:off x="7154195" y="2398816"/>
            <a:ext cx="4626127" cy="1270660"/>
          </a:xfrm>
          <a:prstGeom prst="roundRect">
            <a:avLst>
              <a:gd name="adj" fmla="val 23719"/>
            </a:avLst>
          </a:prstGeom>
          <a:solidFill>
            <a:srgbClr val="F3F3FF">
              <a:alpha val="75000"/>
            </a:srgbClr>
          </a:solidFill>
          <a:ln w="30480">
            <a:solidFill>
              <a:srgbClr val="2D4DF2"/>
            </a:solidFill>
            <a:prstDash val="solid"/>
          </a:ln>
        </p:spPr>
      </p:sp>
      <p:sp>
        <p:nvSpPr>
          <p:cNvPr id="2" name="Text 0"/>
          <p:cNvSpPr/>
          <p:nvPr/>
        </p:nvSpPr>
        <p:spPr>
          <a:xfrm>
            <a:off x="837724" y="8492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平台登入方式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(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學生端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)</a:t>
            </a:r>
            <a:endParaRPr lang="en-US" sz="4400" dirty="0"/>
          </a:p>
        </p:txBody>
      </p:sp>
      <p:sp>
        <p:nvSpPr>
          <p:cNvPr id="15" name="矩形 14"/>
          <p:cNvSpPr/>
          <p:nvPr/>
        </p:nvSpPr>
        <p:spPr>
          <a:xfrm>
            <a:off x="7742102" y="2640740"/>
            <a:ext cx="326243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800" kern="1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按</a:t>
            </a:r>
            <a:r>
              <a:rPr lang="zh-TW" altLang="zh-TW" sz="4800" kern="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學生編輯</a:t>
            </a:r>
          </a:p>
          <a:p>
            <a:endParaRPr lang="zh-TW" altLang="zh-TW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96368" y="1839049"/>
            <a:ext cx="6182562" cy="529802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17220" y="2640740"/>
            <a:ext cx="1405890" cy="468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937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492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平台登入方式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(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學生端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)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8175473" y="676894"/>
            <a:ext cx="4626127" cy="1270660"/>
          </a:xfrm>
          <a:prstGeom prst="roundRect">
            <a:avLst>
              <a:gd name="adj" fmla="val 23719"/>
            </a:avLst>
          </a:prstGeom>
          <a:solidFill>
            <a:srgbClr val="F3F3FF">
              <a:alpha val="75000"/>
            </a:srgbClr>
          </a:solidFill>
          <a:ln w="30480">
            <a:solidFill>
              <a:srgbClr val="2D4DF2"/>
            </a:solidFill>
            <a:prstDash val="solid"/>
          </a:ln>
        </p:spPr>
      </p:sp>
      <p:sp>
        <p:nvSpPr>
          <p:cNvPr id="15" name="矩形 14"/>
          <p:cNvSpPr/>
          <p:nvPr/>
        </p:nvSpPr>
        <p:spPr>
          <a:xfrm>
            <a:off x="8592916" y="908134"/>
            <a:ext cx="387798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800" dirty="0" smtClean="0"/>
              <a:t>按</a:t>
            </a:r>
            <a:r>
              <a:rPr lang="zh-TW" altLang="zh-TW" sz="4800" dirty="0"/>
              <a:t>編輯筆圖樣</a:t>
            </a:r>
          </a:p>
          <a:p>
            <a:endParaRPr lang="zh-TW" altLang="zh-TW" sz="4800" kern="1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zh-TW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30785" y="2287372"/>
            <a:ext cx="11740116" cy="51109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177540" y="4138070"/>
            <a:ext cx="2846070" cy="994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204960" y="4039010"/>
            <a:ext cx="1573530" cy="12187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488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492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平台登入方式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(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學生端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)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7946873" y="676894"/>
            <a:ext cx="4626127" cy="1270660"/>
          </a:xfrm>
          <a:prstGeom prst="roundRect">
            <a:avLst>
              <a:gd name="adj" fmla="val 23719"/>
            </a:avLst>
          </a:prstGeom>
          <a:solidFill>
            <a:srgbClr val="F3F3FF">
              <a:alpha val="75000"/>
            </a:srgbClr>
          </a:solidFill>
          <a:ln w="30480">
            <a:solidFill>
              <a:srgbClr val="2D4DF2"/>
            </a:solidFill>
            <a:prstDash val="solid"/>
          </a:ln>
        </p:spPr>
      </p:sp>
      <p:sp>
        <p:nvSpPr>
          <p:cNvPr id="15" name="矩形 14"/>
          <p:cNvSpPr/>
          <p:nvPr/>
        </p:nvSpPr>
        <p:spPr>
          <a:xfrm>
            <a:off x="8490046" y="1024224"/>
            <a:ext cx="375148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000" dirty="0"/>
              <a:t>填寫</a:t>
            </a:r>
            <a:r>
              <a:rPr lang="zh-TW" altLang="zh-TW" sz="3000" dirty="0" smtClean="0"/>
              <a:t>完</a:t>
            </a:r>
            <a:r>
              <a:rPr lang="zh-TW" altLang="en-US" sz="3000" dirty="0" smtClean="0"/>
              <a:t>欄位</a:t>
            </a:r>
            <a:r>
              <a:rPr lang="zh-TW" altLang="zh-TW" sz="3000" dirty="0" smtClean="0"/>
              <a:t>要</a:t>
            </a:r>
            <a:r>
              <a:rPr lang="zh-TW" altLang="zh-TW" sz="3000" dirty="0"/>
              <a:t>按儲存</a:t>
            </a:r>
          </a:p>
          <a:p>
            <a:endParaRPr lang="zh-TW" altLang="zh-TW" sz="4800" kern="1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zh-TW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700404" y="2117090"/>
            <a:ext cx="12546965" cy="5689600"/>
          </a:xfrm>
          <a:prstGeom prst="rect">
            <a:avLst/>
          </a:prstGeom>
        </p:spPr>
      </p:pic>
      <p:sp>
        <p:nvSpPr>
          <p:cNvPr id="8" name="甜甜圈 7"/>
          <p:cNvSpPr/>
          <p:nvPr/>
        </p:nvSpPr>
        <p:spPr>
          <a:xfrm>
            <a:off x="11395710" y="6871326"/>
            <a:ext cx="1507807" cy="1104900"/>
          </a:xfrm>
          <a:prstGeom prst="donut">
            <a:avLst>
              <a:gd name="adj" fmla="val 696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061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492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平台登入方式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(</a:t>
            </a:r>
            <a:r>
              <a:rPr lang="zh-TW" alt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學生端</a:t>
            </a:r>
            <a:r>
              <a:rPr lang="en-US" altLang="zh-TW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)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7418359" y="676893"/>
            <a:ext cx="5431693" cy="1486233"/>
          </a:xfrm>
          <a:prstGeom prst="roundRect">
            <a:avLst>
              <a:gd name="adj" fmla="val 23719"/>
            </a:avLst>
          </a:prstGeom>
          <a:solidFill>
            <a:srgbClr val="F3F3FF">
              <a:alpha val="75000"/>
            </a:srgbClr>
          </a:solidFill>
          <a:ln w="30480">
            <a:solidFill>
              <a:srgbClr val="2D4DF2"/>
            </a:solidFill>
            <a:prstDash val="solid"/>
          </a:ln>
        </p:spPr>
      </p:sp>
      <p:sp>
        <p:nvSpPr>
          <p:cNvPr id="15" name="矩形 14"/>
          <p:cNvSpPr/>
          <p:nvPr/>
        </p:nvSpPr>
        <p:spPr>
          <a:xfrm>
            <a:off x="7749829" y="879087"/>
            <a:ext cx="54316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000" dirty="0"/>
              <a:t>存</a:t>
            </a:r>
            <a:r>
              <a:rPr lang="zh-TW" altLang="zh-TW" sz="3000" dirty="0" smtClean="0"/>
              <a:t>完</a:t>
            </a:r>
            <a:r>
              <a:rPr lang="zh-TW" altLang="en-US" sz="3000" dirty="0" smtClean="0"/>
              <a:t>計畫</a:t>
            </a:r>
            <a:endParaRPr lang="en-US" altLang="zh-TW" sz="3000" dirty="0" smtClean="0"/>
          </a:p>
          <a:p>
            <a:r>
              <a:rPr lang="zh-TW" altLang="zh-TW" sz="3000" dirty="0" smtClean="0"/>
              <a:t>可</a:t>
            </a:r>
            <a:r>
              <a:rPr lang="zh-TW" altLang="zh-TW" sz="3000" dirty="0"/>
              <a:t>按建立各節規劃</a:t>
            </a:r>
            <a:r>
              <a:rPr lang="en-US" altLang="zh-TW" sz="3000" dirty="0"/>
              <a:t>(</a:t>
            </a:r>
            <a:r>
              <a:rPr lang="zh-TW" altLang="zh-TW" sz="3000" dirty="0"/>
              <a:t>共</a:t>
            </a:r>
            <a:r>
              <a:rPr lang="en-US" altLang="zh-TW" sz="3000" dirty="0"/>
              <a:t>18</a:t>
            </a:r>
            <a:r>
              <a:rPr lang="zh-TW" altLang="zh-TW" sz="3000" dirty="0"/>
              <a:t>週</a:t>
            </a:r>
            <a:r>
              <a:rPr lang="en-US" altLang="zh-TW" sz="3000" dirty="0"/>
              <a:t>)</a:t>
            </a:r>
            <a:endParaRPr lang="zh-TW" altLang="zh-TW" sz="3000" dirty="0"/>
          </a:p>
          <a:p>
            <a:endParaRPr lang="zh-TW" altLang="zh-TW" sz="4800" kern="1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zh-TW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551814" y="2151696"/>
            <a:ext cx="13404215" cy="490061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932670" y="3931920"/>
            <a:ext cx="868680" cy="2514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964180" y="3855720"/>
            <a:ext cx="3722370" cy="6591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08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34854" y="1165145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zh-TW" altLang="en-US" sz="3000" dirty="0" smtClean="0"/>
              <a:t>學生請</a:t>
            </a:r>
            <a:r>
              <a:rPr lang="zh-TW" altLang="en-US" sz="3000" dirty="0"/>
              <a:t>務必</a:t>
            </a:r>
            <a:r>
              <a:rPr lang="zh-TW" altLang="zh-TW" sz="3000" dirty="0" smtClean="0"/>
              <a:t>填寫</a:t>
            </a:r>
            <a:r>
              <a:rPr lang="en-US" altLang="zh-TW" sz="3000" dirty="0"/>
              <a:t>18</a:t>
            </a:r>
            <a:r>
              <a:rPr lang="zh-TW" altLang="zh-TW" sz="3000" dirty="0"/>
              <a:t>周各節規劃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02" y="1925834"/>
            <a:ext cx="10665263" cy="1225613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594360" y="3430883"/>
            <a:ext cx="7494359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打完計畫</a:t>
            </a:r>
            <a:r>
              <a:rPr kumimoji="0" lang="zh-TW" altLang="en-US" sz="3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與各節規劃</a:t>
            </a:r>
            <a:endParaRPr kumimoji="0" lang="en-US" altLang="zh-TW" sz="3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按學生簽章圖樣</a:t>
            </a:r>
            <a:r>
              <a:rPr kumimoji="0" lang="zh-TW" altLang="en-US" sz="3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Segoe UI Emoji" panose="020B0502040204020203" pitchFamily="34" charset="0"/>
              </a:rPr>
              <a:t>→</a:t>
            </a:r>
            <a:r>
              <a:rPr kumimoji="0" lang="zh-TW" altLang="en-US" sz="3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會自動帶出學生電子簽章</a:t>
            </a:r>
            <a:endParaRPr kumimoji="0" lang="zh-TW" alt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圖片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73" y="4473266"/>
            <a:ext cx="9662250" cy="344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94360" y="6005830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964180" y="5676264"/>
            <a:ext cx="2339340" cy="7473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825740" y="5632132"/>
            <a:ext cx="1466850" cy="9058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14864" y="1087744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zh-TW" altLang="zh-TW" sz="3000" dirty="0" smtClean="0"/>
              <a:t>開始</a:t>
            </a:r>
            <a:r>
              <a:rPr lang="zh-TW" altLang="zh-TW" sz="3000" dirty="0"/>
              <a:t>執行後學生可逐週填寫學習心得省</a:t>
            </a:r>
            <a:r>
              <a:rPr lang="zh-TW" altLang="zh-TW" sz="3000" dirty="0" smtClean="0"/>
              <a:t>思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文字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、自我檢核</a:t>
            </a:r>
            <a:r>
              <a:rPr lang="en-US" altLang="zh-TW" sz="3000" dirty="0" smtClean="0"/>
              <a:t>(3</a:t>
            </a:r>
            <a:r>
              <a:rPr lang="zh-TW" altLang="en-US" sz="3000" dirty="0" smtClean="0"/>
              <a:t>向度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 </a:t>
            </a:r>
            <a:endParaRPr lang="en-US" altLang="zh-TW" sz="3000" dirty="0" smtClean="0"/>
          </a:p>
          <a:p>
            <a:r>
              <a:rPr lang="zh-TW" altLang="en-US" sz="3000" dirty="0"/>
              <a:t>以</a:t>
            </a:r>
            <a:r>
              <a:rPr lang="zh-TW" altLang="en-US" sz="3000" dirty="0" smtClean="0"/>
              <a:t>利督導教師檢核</a:t>
            </a:r>
            <a:endParaRPr lang="en-US" altLang="zh-TW" sz="3000" dirty="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94360" y="6005830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814864" y="2097445"/>
            <a:ext cx="12363926" cy="562022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85800" y="305286"/>
            <a:ext cx="8504251" cy="78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en-US" altLang="zh-TW" sz="480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自主學習歷程</a:t>
            </a:r>
            <a:r>
              <a:rPr lang="en-US" altLang="zh-TW" sz="4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— </a:t>
            </a:r>
            <a:r>
              <a:rPr lang="en-US" altLang="zh-TW" sz="480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學習心得省思</a:t>
            </a:r>
            <a:endParaRPr lang="en-US" altLang="zh-TW" sz="4800" dirty="0"/>
          </a:p>
        </p:txBody>
      </p:sp>
      <p:sp>
        <p:nvSpPr>
          <p:cNvPr id="6" name="矩形 5"/>
          <p:cNvSpPr/>
          <p:nvPr/>
        </p:nvSpPr>
        <p:spPr>
          <a:xfrm>
            <a:off x="2884170" y="3424555"/>
            <a:ext cx="3563184" cy="5873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633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94360" y="6005830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94360" y="775454"/>
            <a:ext cx="71096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000" kern="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學生學習成果報告可將簡報轉</a:t>
            </a:r>
            <a:r>
              <a:rPr lang="en-US" altLang="zh-TW" sz="3000" kern="100" dirty="0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PDF</a:t>
            </a:r>
            <a:r>
              <a:rPr lang="zh-TW" altLang="zh-TW" sz="3000" kern="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再上傳</a:t>
            </a:r>
            <a:endParaRPr lang="zh-TW" altLang="zh-TW" sz="3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1524515"/>
            <a:ext cx="13037943" cy="63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7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223</Words>
  <Application>Microsoft Office PowerPoint</Application>
  <PresentationFormat>自訂</PresentationFormat>
  <Paragraphs>62</Paragraphs>
  <Slides>11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Arial</vt:lpstr>
      <vt:lpstr>Times New Roman</vt:lpstr>
      <vt:lpstr>Nunito Light</vt:lpstr>
      <vt:lpstr>Nunito Semi Bold</vt:lpstr>
      <vt:lpstr>Calibri</vt:lpstr>
      <vt:lpstr>PT Sans</vt:lpstr>
      <vt:lpstr>新細明體</vt:lpstr>
      <vt:lpstr>Segoe UI Emoji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/>
  <dc:creator>admin</dc:creator>
  <cp:lastModifiedBy>admin</cp:lastModifiedBy>
  <cp:revision>17</cp:revision>
  <dcterms:created xsi:type="dcterms:W3CDTF">2026-02-25T12:38:17Z</dcterms:created>
  <dcterms:modified xsi:type="dcterms:W3CDTF">2026-09-09T02:54:50Z</dcterms:modified>
</cp:coreProperties>
</file>